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71" r:id="rId4"/>
  </p:sldMasterIdLst>
  <p:sldIdLst>
    <p:sldId id="409" r:id="rId5"/>
    <p:sldId id="410" r:id="rId6"/>
    <p:sldId id="411" r:id="rId7"/>
    <p:sldId id="422" r:id="rId8"/>
    <p:sldId id="454" r:id="rId9"/>
    <p:sldId id="413" r:id="rId10"/>
    <p:sldId id="461" r:id="rId11"/>
    <p:sldId id="475" r:id="rId12"/>
    <p:sldId id="412" r:id="rId13"/>
    <p:sldId id="504" r:id="rId14"/>
    <p:sldId id="414" r:id="rId15"/>
    <p:sldId id="421" r:id="rId16"/>
    <p:sldId id="427" r:id="rId17"/>
    <p:sldId id="494" r:id="rId18"/>
    <p:sldId id="455" r:id="rId19"/>
    <p:sldId id="501" r:id="rId20"/>
    <p:sldId id="502" r:id="rId21"/>
    <p:sldId id="506" r:id="rId22"/>
    <p:sldId id="430" r:id="rId23"/>
    <p:sldId id="522" r:id="rId24"/>
    <p:sldId id="525" r:id="rId25"/>
    <p:sldId id="446" r:id="rId26"/>
    <p:sldId id="416" r:id="rId27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FDB"/>
    <a:srgbClr val="FFFFFF"/>
    <a:srgbClr val="B7E2EE"/>
    <a:srgbClr val="96D4E6"/>
    <a:srgbClr val="DAEFF6"/>
    <a:srgbClr val="DEF0F8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53"/>
        <p:guide pos="381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290" y="-26670"/>
            <a:ext cx="12260580" cy="691134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45" y="3810"/>
            <a:ext cx="8648700" cy="685038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rcRect l="235"/>
          <a:stretch>
            <a:fillRect/>
          </a:stretch>
        </p:blipFill>
        <p:spPr>
          <a:xfrm>
            <a:off x="-8255" y="6985"/>
            <a:ext cx="4860925" cy="28505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 flipV="1">
            <a:off x="7776210" y="4296410"/>
            <a:ext cx="4424045" cy="258826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pitchFamily="2" charset="2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1573933" cy="579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1573933" cy="579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18067" y="1805201"/>
            <a:ext cx="2345619" cy="234826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488149" y="1805201"/>
            <a:ext cx="2345619" cy="234826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358232" y="1805201"/>
            <a:ext cx="2345619" cy="234826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3"/>
          </p:nvPr>
        </p:nvSpPr>
        <p:spPr>
          <a:xfrm>
            <a:off x="9228315" y="1805201"/>
            <a:ext cx="2345619" cy="2348268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pitchFamily="2" charset="2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pitchFamily="2" charset="2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240" y="0"/>
            <a:ext cx="12222480" cy="692213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8" Type="http://schemas.openxmlformats.org/officeDocument/2006/relationships/theme" Target="../theme/theme3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9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09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0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tags" Target="../tags/tag1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118.xml"/><Relationship Id="rId2" Type="http://schemas.openxmlformats.org/officeDocument/2006/relationships/image" Target="../media/image23.png"/><Relationship Id="rId1" Type="http://schemas.openxmlformats.org/officeDocument/2006/relationships/tags" Target="../tags/tag1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3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0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 userDrawn="1"/>
        </p:nvSpPr>
        <p:spPr>
          <a:xfrm>
            <a:off x="4261485" y="4963160"/>
            <a:ext cx="4072255" cy="944880"/>
          </a:xfrm>
          <a:prstGeom prst="roundRect">
            <a:avLst>
              <a:gd name="adj" fmla="val 50000"/>
            </a:avLst>
          </a:prstGeom>
          <a:solidFill>
            <a:srgbClr val="DEF0F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69B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汇报人：白子豪、刘禹辰、杨楚萌</a:t>
            </a:r>
            <a:endParaRPr lang="zh-CN" altLang="en-US" dirty="0">
              <a:solidFill>
                <a:srgbClr val="69BF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27630" y="870585"/>
            <a:ext cx="7339965" cy="31089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dist"/>
            <a:r>
              <a:rPr lang="en-US" altLang="zh-CN" sz="6600" b="1" dirty="0">
                <a:solidFill>
                  <a:srgbClr val="69BFD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C语言</a:t>
            </a:r>
            <a:r>
              <a:rPr lang="zh-CN" altLang="en-US" sz="6600" b="1" dirty="0">
                <a:solidFill>
                  <a:srgbClr val="69BFD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终期答辩</a:t>
            </a:r>
            <a:endParaRPr lang="zh-CN" altLang="en-US" sz="6600" b="1" dirty="0">
              <a:solidFill>
                <a:srgbClr val="69BFDB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dist"/>
            <a:r>
              <a:rPr lang="zh-CN" altLang="en-US" sz="6600" b="1" dirty="0">
                <a:solidFill>
                  <a:srgbClr val="69BFD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之</a:t>
            </a:r>
            <a:endParaRPr lang="zh-CN" altLang="en-US" sz="6600" b="1" dirty="0">
              <a:solidFill>
                <a:srgbClr val="69BFDB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dist"/>
            <a:r>
              <a:rPr lang="zh-CN" altLang="en-US" sz="6600" b="1" dirty="0">
                <a:solidFill>
                  <a:srgbClr val="69BFDB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蚂蚁回家小游戏</a:t>
            </a:r>
            <a:endParaRPr lang="zh-CN" altLang="en-US" sz="6600" b="1" dirty="0">
              <a:solidFill>
                <a:srgbClr val="69BFDB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56675" y="4963160"/>
            <a:ext cx="2253615" cy="157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6600"/>
              <a:t>🐜</a:t>
            </a:r>
            <a:endParaRPr lang="zh-CN" altLang="en-US" sz="66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8569337" y="857051"/>
            <a:ext cx="3437467" cy="582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矩形 30"/>
          <p:cNvSpPr/>
          <p:nvPr/>
        </p:nvSpPr>
        <p:spPr>
          <a:xfrm>
            <a:off x="4496789" y="857051"/>
            <a:ext cx="3437467" cy="582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535180" y="859908"/>
            <a:ext cx="3437467" cy="5821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4" name="矩形 23"/>
          <p:cNvSpPr/>
          <p:nvPr/>
        </p:nvSpPr>
        <p:spPr>
          <a:xfrm>
            <a:off x="615176" y="2782852"/>
            <a:ext cx="33574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C++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游戏逻辑设计</a:t>
            </a:r>
            <a:r>
              <a:rPr lang="zh-CN" altLang="en-US" sz="12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200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BFS(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广度优先搜索算法</a:t>
            </a: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r>
              <a:rPr lang="zh-CN" altLang="en-US" sz="12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200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计算玩家最短路径</a:t>
            </a: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Union Find &amp;Queue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多数据结构设计</a:t>
            </a:r>
            <a:r>
              <a:rPr lang="zh-CN" altLang="en-US" sz="12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200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设计优化游戏地图</a:t>
            </a: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PA_矩形 8"/>
          <p:cNvSpPr/>
          <p:nvPr>
            <p:custDataLst>
              <p:tags r:id="rId1"/>
            </p:custDataLst>
          </p:nvPr>
        </p:nvSpPr>
        <p:spPr>
          <a:xfrm>
            <a:off x="1059323" y="1083341"/>
            <a:ext cx="218329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400" kern="0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</a:rPr>
              <a:t>游戏逻辑设计 </a:t>
            </a:r>
            <a:endParaRPr lang="en-US" altLang="zh-CN" sz="2400" kern="0" dirty="0">
              <a:solidFill>
                <a:schemeClr val="bg2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90065" y="2782852"/>
            <a:ext cx="4596009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计算机视觉</a:t>
            </a: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、人体骨骼识别技术</a:t>
            </a:r>
            <a:r>
              <a:rPr lang="zh-CN" altLang="en-US" sz="12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人体骨骼检测</a:t>
            </a: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多线程并发设计</a:t>
            </a:r>
            <a:r>
              <a:rPr lang="zh-CN" altLang="en-US" sz="12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——</a:t>
            </a:r>
            <a:r>
              <a:rPr lang="zh-CN" altLang="en-US" sz="1200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采集、计算、通信并行处理</a:t>
            </a: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200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PA_矩形 8"/>
          <p:cNvSpPr/>
          <p:nvPr>
            <p:custDataLst>
              <p:tags r:id="rId2"/>
            </p:custDataLst>
          </p:nvPr>
        </p:nvSpPr>
        <p:spPr>
          <a:xfrm>
            <a:off x="9044583" y="1168225"/>
            <a:ext cx="222685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400" kern="0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</a:rPr>
              <a:t>人机交互设计</a:t>
            </a:r>
            <a:endParaRPr lang="en-US" altLang="zh-CN" sz="2400" kern="0" dirty="0">
              <a:solidFill>
                <a:schemeClr val="bg2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9051" y="1636264"/>
            <a:ext cx="1739312" cy="378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2"/>
                </a:solidFill>
              </a:rPr>
              <a:t>白子豪</a:t>
            </a:r>
            <a:endParaRPr lang="zh-CN" altLang="en-US" sz="1865" dirty="0">
              <a:solidFill>
                <a:schemeClr val="bg2"/>
              </a:solidFill>
            </a:endParaRPr>
          </a:p>
        </p:txBody>
      </p:sp>
      <p:sp>
        <p:nvSpPr>
          <p:cNvPr id="36" name="PA_矩形 8"/>
          <p:cNvSpPr/>
          <p:nvPr>
            <p:custDataLst>
              <p:tags r:id="rId3"/>
            </p:custDataLst>
          </p:nvPr>
        </p:nvSpPr>
        <p:spPr>
          <a:xfrm>
            <a:off x="4435687" y="1085427"/>
            <a:ext cx="355430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400" kern="0" dirty="0">
                <a:solidFill>
                  <a:schemeClr val="bg2"/>
                </a:solidFill>
                <a:latin typeface="+mj-lt"/>
                <a:ea typeface="微软雅黑" panose="020B0503020204020204" pitchFamily="34" charset="-122"/>
              </a:rPr>
              <a:t>游戏可视化界面设计</a:t>
            </a:r>
            <a:endParaRPr lang="en-US" altLang="zh-CN" sz="2400" kern="0" dirty="0">
              <a:solidFill>
                <a:schemeClr val="bg2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410285" y="1571448"/>
            <a:ext cx="1739312" cy="378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2"/>
                </a:solidFill>
              </a:rPr>
              <a:t>杨楚萌</a:t>
            </a:r>
            <a:endParaRPr lang="zh-CN" altLang="en-US" sz="1865" dirty="0">
              <a:solidFill>
                <a:schemeClr val="bg2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85321" y="1551380"/>
            <a:ext cx="1739312" cy="378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865" dirty="0">
                <a:solidFill>
                  <a:schemeClr val="bg2"/>
                </a:solidFill>
              </a:rPr>
              <a:t>刘禹辰</a:t>
            </a:r>
            <a:endParaRPr lang="zh-CN" altLang="en-US" sz="1865" dirty="0">
              <a:solidFill>
                <a:schemeClr val="bg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2353" y="2782852"/>
            <a:ext cx="2923073" cy="1737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335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QT</a:t>
            </a:r>
            <a:r>
              <a:rPr lang="zh-CN" altLang="en-US" sz="1335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框架的学习及使用</a:t>
            </a:r>
            <a:r>
              <a:rPr lang="zh-CN" altLang="en-US" sz="1335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335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335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335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zh-CN" altLang="en-US" sz="1335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可视化界面设计及开发</a:t>
            </a:r>
            <a:r>
              <a:rPr lang="zh-CN" altLang="en-US" sz="1335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335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335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335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r>
              <a:rPr lang="zh-CN" altLang="en-US" sz="1335" dirty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rPr>
              <a:t>美术设计</a:t>
            </a:r>
            <a:r>
              <a:rPr lang="zh-CN" altLang="en-US" sz="1335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+mn-lt"/>
              </a:rPr>
              <a:t>（已完成）</a:t>
            </a:r>
            <a:endParaRPr lang="en-US" altLang="zh-CN" sz="1335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685800">
              <a:buClr>
                <a:srgbClr val="E7E6E6">
                  <a:lumMod val="10000"/>
                </a:srgbClr>
              </a:buClr>
              <a:defRPr/>
            </a:pPr>
            <a:endParaRPr lang="en-US" altLang="zh-CN" sz="1335" dirty="0">
              <a:solidFill>
                <a:schemeClr val="bg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 userDrawn="1"/>
        </p:nvSpPr>
        <p:spPr>
          <a:xfrm>
            <a:off x="4180840" y="2411095"/>
            <a:ext cx="1948180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11500" dirty="0">
                <a:solidFill>
                  <a:srgbClr val="B7E2EE"/>
                </a:solidFill>
                <a:latin typeface="汉仪长宋简" charset="-122"/>
                <a:ea typeface="汉仪长宋简" charset="-122"/>
                <a:sym typeface="+mn-ea"/>
              </a:rPr>
              <a:t>05</a:t>
            </a:r>
            <a:endParaRPr lang="en-US" altLang="zh-CN" sz="11500" dirty="0">
              <a:solidFill>
                <a:srgbClr val="69BFDB"/>
              </a:solidFill>
              <a:latin typeface="汉仪长宋简" charset="-122"/>
              <a:ea typeface="汉仪长宋简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070" y="3039745"/>
            <a:ext cx="39198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00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Design</a:t>
            </a:r>
            <a:endParaRPr lang="en-US" altLang="zh-CN" sz="400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22695" y="3787775"/>
            <a:ext cx="4038600" cy="0"/>
          </a:xfrm>
          <a:prstGeom prst="line">
            <a:avLst/>
          </a:prstGeom>
          <a:ln w="34925">
            <a:solidFill>
              <a:srgbClr val="69B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 descr="215429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4310" y="2863850"/>
            <a:ext cx="1280160" cy="1280160"/>
          </a:xfrm>
          <a:prstGeom prst="rect">
            <a:avLst/>
          </a:prstGeom>
        </p:spPr>
      </p:pic>
      <p:pic>
        <p:nvPicPr>
          <p:cNvPr id="2" name="图片 1" descr="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3130" cy="3381375"/>
          </a:xfrm>
          <a:prstGeom prst="rect">
            <a:avLst/>
          </a:prstGeom>
        </p:spPr>
      </p:pic>
      <p:pic>
        <p:nvPicPr>
          <p:cNvPr id="3" name="图片 2" descr="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" y="3432810"/>
            <a:ext cx="4666615" cy="3327400"/>
          </a:xfrm>
          <a:prstGeom prst="rect">
            <a:avLst/>
          </a:prstGeom>
        </p:spPr>
      </p:pic>
      <p:pic>
        <p:nvPicPr>
          <p:cNvPr id="4" name="图片 3" descr="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940" y="0"/>
            <a:ext cx="5118735" cy="3660775"/>
          </a:xfrm>
          <a:prstGeom prst="rect">
            <a:avLst/>
          </a:prstGeom>
        </p:spPr>
      </p:pic>
      <p:pic>
        <p:nvPicPr>
          <p:cNvPr id="5" name="图片 4" descr="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970" y="3660775"/>
            <a:ext cx="4798695" cy="34671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圆角矩形 16"/>
          <p:cNvSpPr/>
          <p:nvPr/>
        </p:nvSpPr>
        <p:spPr>
          <a:xfrm>
            <a:off x="1463040" y="2115820"/>
            <a:ext cx="2677795" cy="3102610"/>
          </a:xfrm>
          <a:prstGeom prst="roundRect">
            <a:avLst/>
          </a:prstGeom>
          <a:solidFill>
            <a:schemeClr val="bg1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" name="图片 2" descr="2020-09-05 19:58:59.56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505" y="1286510"/>
            <a:ext cx="8936355" cy="4970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3690" y="290195"/>
            <a:ext cx="6705600" cy="1188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4000">
                <a:solidFill>
                  <a:schemeClr val="accent1">
                    <a:lumMod val="50000"/>
                  </a:schemeClr>
                </a:solidFill>
              </a:rPr>
              <a:t>Program Flow Chart</a:t>
            </a:r>
            <a:endParaRPr lang="en-US" altLang="zh-CN" sz="40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 userDrawn="1"/>
        </p:nvSpPr>
        <p:spPr>
          <a:xfrm>
            <a:off x="4180840" y="2411095"/>
            <a:ext cx="1948180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11500" dirty="0">
                <a:solidFill>
                  <a:srgbClr val="B7E2EE"/>
                </a:solidFill>
                <a:latin typeface="汉仪长宋简" charset="-122"/>
                <a:ea typeface="汉仪长宋简" charset="-122"/>
                <a:sym typeface="+mn-ea"/>
              </a:rPr>
              <a:t>06</a:t>
            </a:r>
            <a:endParaRPr lang="en-US" altLang="zh-CN" sz="11500" dirty="0">
              <a:solidFill>
                <a:srgbClr val="69BFDB"/>
              </a:solidFill>
              <a:latin typeface="汉仪长宋简" charset="-122"/>
              <a:ea typeface="汉仪长宋简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070" y="3039745"/>
            <a:ext cx="3919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00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Implementation</a:t>
            </a:r>
            <a:endParaRPr lang="en-US" altLang="zh-CN" sz="400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22695" y="3787775"/>
            <a:ext cx="4038600" cy="0"/>
          </a:xfrm>
          <a:prstGeom prst="line">
            <a:avLst/>
          </a:prstGeom>
          <a:ln w="34925">
            <a:solidFill>
              <a:srgbClr val="69B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351487" y="79623"/>
            <a:ext cx="386748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CV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：</a:t>
            </a:r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Skeleton Detect</a:t>
            </a:r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0"/>
            <a:ext cx="2286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92" y="0"/>
            <a:ext cx="227433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029" y="0"/>
            <a:ext cx="2410484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0115" y="4326467"/>
            <a:ext cx="4450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腾讯优图的人工智能云计算服务</a:t>
            </a:r>
            <a:endParaRPr lang="en-US" altLang="zh-CN" sz="2400" dirty="0"/>
          </a:p>
          <a:p>
            <a:r>
              <a:rPr lang="en-US" altLang="zh-CN" sz="2400" dirty="0"/>
              <a:t>C Python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 </a:t>
            </a:r>
            <a:r>
              <a:rPr lang="zh-CN" altLang="en-US" sz="2400" dirty="0"/>
              <a:t>进行</a:t>
            </a:r>
            <a:r>
              <a:rPr lang="en-US" altLang="zh-CN" sz="2400" dirty="0" err="1"/>
              <a:t>sdk</a:t>
            </a:r>
            <a:r>
              <a:rPr lang="zh-CN" altLang="en-US" sz="2400" dirty="0"/>
              <a:t>移植</a:t>
            </a:r>
            <a:endParaRPr lang="en-US" altLang="zh-CN" sz="2400" dirty="0"/>
          </a:p>
          <a:p>
            <a:r>
              <a:rPr lang="zh-CN" altLang="en-US" sz="2400" dirty="0"/>
              <a:t>感谢李骁睿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94011" y="1651000"/>
            <a:ext cx="4450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优点：</a:t>
            </a:r>
            <a:endParaRPr lang="en-US" altLang="zh-CN" sz="2400" dirty="0"/>
          </a:p>
          <a:p>
            <a:r>
              <a:rPr lang="zh-CN" altLang="en-US" sz="2400" dirty="0"/>
              <a:t>与引入下位机相比，手机摄像头</a:t>
            </a:r>
            <a:endParaRPr lang="en-US" altLang="zh-CN" sz="2400" dirty="0"/>
          </a:p>
          <a:p>
            <a:r>
              <a:rPr lang="zh-CN" altLang="en-US" sz="2400" dirty="0"/>
              <a:t>更为普遍，低成本。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8"/>
          <p:cNvSpPr/>
          <p:nvPr>
            <p:custDataLst>
              <p:tags r:id="rId1"/>
            </p:custDataLst>
          </p:nvPr>
        </p:nvSpPr>
        <p:spPr>
          <a:xfrm>
            <a:off x="351790" y="79375"/>
            <a:ext cx="879094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Question:</a:t>
            </a:r>
            <a:endParaRPr 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r>
              <a:rPr 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按照次序发出的网络包不一定按照相同次序返回，怎么办？</a:t>
            </a:r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PA_矩形 8"/>
          <p:cNvSpPr/>
          <p:nvPr>
            <p:custDataLst>
              <p:tags r:id="rId2"/>
            </p:custDataLst>
          </p:nvPr>
        </p:nvSpPr>
        <p:spPr>
          <a:xfrm>
            <a:off x="322580" y="1518285"/>
            <a:ext cx="8790940" cy="3415030"/>
          </a:xfrm>
          <a:prstGeom prst="rect">
            <a:avLst/>
          </a:prstGeom>
        </p:spPr>
        <p:txBody>
          <a:bodyPr wrap="square">
            <a:spAutoFit/>
          </a:bodyPr>
          <a:p>
            <a:pPr defTabSz="685800"/>
            <a:r>
              <a:rPr 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Answer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：</a:t>
            </a:r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多线程处理：</a:t>
            </a:r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链表</a:t>
            </a:r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 ：储存相机帧图像</a:t>
            </a:r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链表</a:t>
            </a:r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 ：储存网络返回结果</a:t>
            </a:r>
            <a:r>
              <a:rPr lang="en-US" altLang="zh-CN" sz="24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		</a:t>
            </a:r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24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6790" y="945515"/>
            <a:ext cx="5736590" cy="6492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685800"/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线程一 ：采集相机图像，加入链表</a:t>
            </a:r>
            <a:r>
              <a:rPr lang="en-US" altLang="zh-CN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尾</a:t>
            </a:r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线程二 ：弹出链表</a:t>
            </a:r>
            <a:r>
              <a:rPr lang="en-US" altLang="zh-CN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头，发送云端处理，等待返回，按照</a:t>
            </a:r>
            <a:r>
              <a:rPr lang="en-US" altLang="zh-CN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ID</a:t>
            </a:r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，顺序插入到链表</a:t>
            </a:r>
            <a:r>
              <a:rPr lang="en-US" altLang="zh-CN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  <a:sym typeface="+mn-ea"/>
            </a:endParaRPr>
          </a:p>
          <a:p>
            <a:pPr defTabSz="685800"/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  <a:sym typeface="+mn-ea"/>
            </a:endParaRPr>
          </a:p>
          <a:p>
            <a:pPr defTabSz="685800"/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  <a:sym typeface="+mn-ea"/>
            </a:endParaRPr>
          </a:p>
          <a:p>
            <a:pPr defTabSz="685800"/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线程三 ：检测链表</a:t>
            </a:r>
            <a:r>
              <a:rPr lang="en-US" altLang="zh-CN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是否连续完整，若完整，计算人体动作，触发 键盘操作。</a:t>
            </a:r>
            <a:r>
              <a:rPr lang="en-US" altLang="zh-CN" sz="3200" b="1" kern="0" dirty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		</a:t>
            </a:r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  <a:p>
            <a:pPr defTabSz="685800"/>
            <a:endParaRPr lang="zh-CN" altLang="en-US" sz="3200" b="1" kern="0" dirty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95493" y="1095597"/>
            <a:ext cx="4642660" cy="355233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1266649" y="2290755"/>
            <a:ext cx="4500384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10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主要借助一个队列、一个布尔类型数组、邻接矩阵完成（判断一个点是否查看过，用于避免重复到达同一个点，造成死循环等），先将各点以及各点的关系存入邻接矩阵。</a:t>
            </a:r>
            <a:endParaRPr kumimoji="0" lang="en-US" altLang="zh-CN" sz="140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 fontAlgn="auto">
              <a:lnSpc>
                <a:spcPct val="100000"/>
              </a:lnSpc>
              <a:buClr>
                <a:srgbClr val="E7E6E6">
                  <a:lumMod val="10000"/>
                </a:srgbClr>
              </a:buClr>
              <a:defRPr/>
            </a:pPr>
            <a:endParaRPr kumimoji="0" lang="en-US" altLang="zh-CN" sz="140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 fontAlgn="auto">
              <a:lnSpc>
                <a:spcPct val="10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cap="none" spc="0" normalizeH="0" baseline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再从第一个点开始，将一个点存入队列，然后在邻接表中找到他的相邻点，存入队列，每次pop出队列头部并将其打印出来（文字有些抽象，实际过程很简单），整个过程有点像往水中投入石子水花散开。</a:t>
            </a:r>
            <a:endParaRPr kumimoji="0" lang="en-US" altLang="zh-CN" sz="1400" b="0" i="0" u="none" strike="noStrike" cap="none" spc="0" normalizeH="0" baseline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PA_矩形 8"/>
          <p:cNvSpPr/>
          <p:nvPr>
            <p:custDataLst>
              <p:tags r:id="rId1"/>
            </p:custDataLst>
          </p:nvPr>
        </p:nvSpPr>
        <p:spPr>
          <a:xfrm>
            <a:off x="1454608" y="1426333"/>
            <a:ext cx="4124031" cy="5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2665" b="1" ker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基本思想</a:t>
            </a:r>
            <a:endParaRPr lang="zh-CN" altLang="en-US" sz="2665" b="1" kern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9100" y="601439"/>
            <a:ext cx="4470399" cy="37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865" kern="0">
                <a:solidFill>
                  <a:srgbClr val="4D4D4D"/>
                </a:solidFill>
                <a:cs typeface="Arial" panose="020B0604020202020204" pitchFamily="34" charset="0"/>
              </a:rPr>
              <a:t>bfs</a:t>
            </a:r>
            <a:r>
              <a:rPr lang="zh-CN" altLang="en-US" sz="1865" kern="0">
                <a:solidFill>
                  <a:srgbClr val="4D4D4D"/>
                </a:solidFill>
                <a:cs typeface="Arial" panose="020B0604020202020204" pitchFamily="34" charset="0"/>
              </a:rPr>
              <a:t>宽度优先算法</a:t>
            </a:r>
            <a:endParaRPr lang="zh-CN" altLang="en-US" sz="1865" kern="0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8700" y="221827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zh-CN" altLang="en-US" sz="2400" b="1" kern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  <a:sym typeface="+mn-ea"/>
              </a:rPr>
              <a:t>键盘操控</a:t>
            </a:r>
            <a:endParaRPr lang="zh-CN" altLang="en-US" sz="2400"/>
          </a:p>
        </p:txBody>
      </p:sp>
      <p:pic>
        <p:nvPicPr>
          <p:cNvPr id="4" name="图片 3" descr="bfs算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207" y="712893"/>
            <a:ext cx="6262793" cy="4734560"/>
          </a:xfrm>
          <a:prstGeom prst="rect">
            <a:avLst/>
          </a:prstGeom>
        </p:spPr>
      </p:pic>
      <p:pic>
        <p:nvPicPr>
          <p:cNvPr id="3" name="图片 2" descr="1462891-20190511214855686-311058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47" y="4447540"/>
            <a:ext cx="3564467" cy="241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1410335" y="4001135"/>
            <a:ext cx="9596755" cy="1774190"/>
          </a:xfrm>
          <a:prstGeom prst="rect">
            <a:avLst/>
          </a:prstGeom>
          <a:solidFill>
            <a:srgbClr val="DA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01435" y="1968500"/>
            <a:ext cx="3776980" cy="23507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46140" y="1478915"/>
            <a:ext cx="4584065" cy="3783965"/>
            <a:chOff x="1095" y="2157"/>
            <a:chExt cx="8829" cy="6006"/>
          </a:xfrm>
        </p:grpSpPr>
        <p:pic>
          <p:nvPicPr>
            <p:cNvPr id="9" name="图片 8" descr="图片包含 监视器, 电子产品, 电视, 屏幕&#10;&#10;自动生成的说明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" y="2157"/>
              <a:ext cx="8829" cy="6006"/>
            </a:xfrm>
            <a:prstGeom prst="rect">
              <a:avLst/>
            </a:prstGeom>
          </p:spPr>
        </p:pic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2536" y="3441"/>
              <a:ext cx="5948" cy="3702"/>
            </a:xfrm>
            <a:prstGeom prst="rect">
              <a:avLst/>
            </a:prstGeom>
            <a:blipFill rotWithShape="1">
              <a:blip r:embed="rId4"/>
              <a:tile tx="0" ty="0" sx="100000" sy="100000" flip="none" algn="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202815" y="2707640"/>
            <a:ext cx="1986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rgbClr val="69BFDB"/>
                </a:solidFill>
                <a:latin typeface="思源黑体 CN Medium" charset="-122"/>
                <a:ea typeface="思源黑体 CN Medium" charset="-122"/>
              </a:rPr>
              <a:t>Move :bfs</a:t>
            </a:r>
            <a:endParaRPr lang="en-US" altLang="zh-CN" sz="2800" b="1" dirty="0">
              <a:solidFill>
                <a:srgbClr val="69BFDB"/>
              </a:solidFill>
              <a:latin typeface="思源黑体 CN Medium" charset="-122"/>
              <a:ea typeface="思源黑体 CN Medium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02815" y="4740910"/>
            <a:ext cx="4032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rgbClr val="69BFDB"/>
                </a:solidFill>
                <a:latin typeface="思源黑体 CN Medium" charset="-122"/>
                <a:ea typeface="思源黑体 CN Medium" charset="-122"/>
              </a:rPr>
              <a:t>Make map :union find</a:t>
            </a:r>
            <a:endParaRPr lang="en-US" altLang="zh-CN" sz="2800" b="1" dirty="0">
              <a:solidFill>
                <a:srgbClr val="69BFDB"/>
              </a:solidFill>
              <a:latin typeface="思源黑体 CN Medium" charset="-122"/>
              <a:ea typeface="思源黑体 CN Medium" charset="-122"/>
            </a:endParaRPr>
          </a:p>
        </p:txBody>
      </p:sp>
      <p:pic>
        <p:nvPicPr>
          <p:cNvPr id="36" name="图片 35" descr="21540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35" y="4700270"/>
            <a:ext cx="562610" cy="562610"/>
          </a:xfrm>
          <a:prstGeom prst="rect">
            <a:avLst/>
          </a:prstGeom>
        </p:spPr>
      </p:pic>
      <p:pic>
        <p:nvPicPr>
          <p:cNvPr id="38" name="图片 37" descr="215402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760" y="2638425"/>
            <a:ext cx="591185" cy="5911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33880" y="2376170"/>
            <a:ext cx="4279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01   Problem Statement</a:t>
            </a:r>
            <a:endParaRPr lang="en-US" altLang="zh-CN" sz="2400" b="1" i="1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33880" y="3450590"/>
            <a:ext cx="2864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03   Analysis</a:t>
            </a:r>
            <a:endParaRPr lang="en-US" altLang="zh-CN" sz="2400" b="1" i="1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0700" y="2376170"/>
            <a:ext cx="3816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02   Group Division</a:t>
            </a:r>
            <a:endParaRPr lang="en-US" altLang="zh-CN" sz="2400" b="1" i="1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70700" y="3450590"/>
            <a:ext cx="2759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04   Design</a:t>
            </a:r>
            <a:endParaRPr lang="en-US" altLang="zh-CN" sz="2400" b="1" i="1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044315" y="748030"/>
            <a:ext cx="4629785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5400" b="1" dirty="0">
                <a:solidFill>
                  <a:srgbClr val="69BFDB"/>
                </a:solidFill>
                <a:latin typeface="华文行楷" charset="-122"/>
                <a:ea typeface="华文行楷" charset="-122"/>
                <a:sym typeface="+mn-ea"/>
              </a:rPr>
              <a:t>Content</a:t>
            </a:r>
            <a:endParaRPr lang="en-US" altLang="zh-CN" sz="5400" b="1" dirty="0">
              <a:solidFill>
                <a:srgbClr val="69BFDB"/>
              </a:solidFill>
              <a:latin typeface="华文行楷" charset="-122"/>
              <a:ea typeface="华文行楷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3880" y="4519295"/>
            <a:ext cx="3530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05   Implementation</a:t>
            </a:r>
            <a:endParaRPr lang="zh-CN" altLang="en-US" sz="2400" b="1" i="1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70700" y="4519295"/>
            <a:ext cx="2888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i="1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06   Test</a:t>
            </a:r>
            <a:endParaRPr lang="en-US" altLang="zh-CN" sz="2400" b="1" i="1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9927" y="2524760"/>
            <a:ext cx="597746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/>
              <a:t>Problem</a:t>
            </a:r>
            <a:r>
              <a:rPr lang="zh-CN" altLang="en-US" sz="7200"/>
              <a:t>？</a:t>
            </a:r>
            <a:endParaRPr lang="zh-CN" altLang="en-US" sz="7200"/>
          </a:p>
        </p:txBody>
      </p:sp>
      <p:pic>
        <p:nvPicPr>
          <p:cNvPr id="3" name="图片 2" descr="包围圈案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567" y="3983567"/>
            <a:ext cx="2826173" cy="2724573"/>
          </a:xfrm>
          <a:prstGeom prst="rect">
            <a:avLst/>
          </a:prstGeom>
        </p:spPr>
      </p:pic>
      <p:pic>
        <p:nvPicPr>
          <p:cNvPr id="4" name="图片 3" descr="案例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887" y="3841327"/>
            <a:ext cx="2937087" cy="2932007"/>
          </a:xfrm>
          <a:prstGeom prst="rect">
            <a:avLst/>
          </a:prstGeom>
        </p:spPr>
      </p:pic>
      <p:pic>
        <p:nvPicPr>
          <p:cNvPr id="5" name="图片 4" descr="案例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73" y="502920"/>
            <a:ext cx="2908300" cy="2939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53061" y="5143125"/>
            <a:ext cx="567557" cy="5675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3"/>
              </a:solidFill>
            </a:endParaRPr>
          </a:p>
        </p:txBody>
      </p:sp>
      <p:sp>
        <p:nvSpPr>
          <p:cNvPr id="19" name="PA_矩形 8"/>
          <p:cNvSpPr/>
          <p:nvPr>
            <p:custDataLst>
              <p:tags r:id="rId1"/>
            </p:custDataLst>
          </p:nvPr>
        </p:nvSpPr>
        <p:spPr>
          <a:xfrm>
            <a:off x="920327" y="5232400"/>
            <a:ext cx="353398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defRPr/>
            </a:pPr>
            <a:r>
              <a:rPr lang="zh-CN" altLang="en-US" sz="2400" b="1" kern="0">
                <a:solidFill>
                  <a:schemeClr val="accent3"/>
                </a:solidFill>
                <a:latin typeface="+mj-lt"/>
                <a:ea typeface="微软雅黑" panose="020B0503020204020204" pitchFamily="34" charset="-122"/>
              </a:rPr>
              <a:t>成功地去掉了包围圈</a:t>
            </a:r>
            <a:endParaRPr lang="zh-CN" altLang="en-US" sz="2400" b="1" kern="0">
              <a:solidFill>
                <a:schemeClr val="accent3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2275" y="222032"/>
            <a:ext cx="623785" cy="610579"/>
            <a:chOff x="63991" y="1940118"/>
            <a:chExt cx="467839" cy="457934"/>
          </a:xfrm>
        </p:grpSpPr>
        <p:sp>
          <p:nvSpPr>
            <p:cNvPr id="33" name="椭圆 32"/>
            <p:cNvSpPr/>
            <p:nvPr/>
          </p:nvSpPr>
          <p:spPr>
            <a:xfrm>
              <a:off x="73896" y="1940118"/>
              <a:ext cx="457934" cy="457934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PA_矩形 8"/>
            <p:cNvSpPr/>
            <p:nvPr>
              <p:custDataLst>
                <p:tags r:id="rId2"/>
              </p:custDataLst>
            </p:nvPr>
          </p:nvSpPr>
          <p:spPr>
            <a:xfrm>
              <a:off x="63991" y="1984419"/>
              <a:ext cx="463645" cy="345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sz="2400" b="1" kern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</a:rPr>
                <a:t>b</a:t>
              </a:r>
              <a:endParaRPr lang="en-US" altLang="zh-CN" sz="2400" b="1" kern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381796" y="2599788"/>
            <a:ext cx="450038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Lorem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ipsum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dolor sit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amet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consectetuer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adipiscing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elit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Aenean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commodo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ligula </a:t>
            </a: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eget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微软雅黑" panose="020B0503020204020204" pitchFamily="34" charset="-122"/>
                <a:cs typeface="+mn-ea"/>
                <a:sym typeface="+mn-lt"/>
              </a:rPr>
              <a:t> dolor. </a:t>
            </a:r>
            <a:r>
              <a:rPr lang="en-US" altLang="zh-CN" sz="140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Lorem ipsum dolor sit amet Aenean commodo ligula eget dolor Lorem ipsum dolor sit amet Aenean commodo ligula eget dolor</a:t>
            </a:r>
            <a:endParaRPr lang="en-US" altLang="zh-CN" sz="140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AutoShape 112"/>
          <p:cNvSpPr/>
          <p:nvPr/>
        </p:nvSpPr>
        <p:spPr bwMode="auto">
          <a:xfrm>
            <a:off x="456825" y="5232361"/>
            <a:ext cx="383556" cy="38186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6" name="PA_矩形 8"/>
          <p:cNvSpPr/>
          <p:nvPr>
            <p:custDataLst>
              <p:tags r:id="rId3"/>
            </p:custDataLst>
          </p:nvPr>
        </p:nvSpPr>
        <p:spPr>
          <a:xfrm>
            <a:off x="920327" y="221827"/>
            <a:ext cx="457284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2400" b="1" kern="0">
                <a:solidFill>
                  <a:srgbClr val="4D4D4D"/>
                </a:solidFill>
                <a:latin typeface="+mj-lt"/>
                <a:ea typeface="微软雅黑" panose="020B0503020204020204" pitchFamily="34" charset="-122"/>
              </a:rPr>
              <a:t>随机地图的生成</a:t>
            </a:r>
            <a:endParaRPr lang="zh-CN" altLang="en-US" sz="2400" b="1" kern="0">
              <a:solidFill>
                <a:srgbClr val="4D4D4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1273" y="591279"/>
            <a:ext cx="4470399" cy="37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65" kern="0">
                <a:solidFill>
                  <a:srgbClr val="4D4D4D"/>
                </a:solidFill>
                <a:cs typeface="Arial" panose="020B0604020202020204" pitchFamily="34" charset="0"/>
              </a:rPr>
              <a:t>新的</a:t>
            </a:r>
            <a:r>
              <a:rPr lang="en-US" altLang="zh-CN" sz="1865" kern="0">
                <a:solidFill>
                  <a:srgbClr val="4D4D4D"/>
                </a:solidFill>
                <a:cs typeface="Arial" panose="020B0604020202020204" pitchFamily="34" charset="0"/>
              </a:rPr>
              <a:t>makemap</a:t>
            </a:r>
            <a:r>
              <a:rPr lang="zh-CN" altLang="en-US" sz="1865" kern="0">
                <a:solidFill>
                  <a:srgbClr val="4D4D4D"/>
                </a:solidFill>
                <a:cs typeface="Arial" panose="020B0604020202020204" pitchFamily="34" charset="0"/>
              </a:rPr>
              <a:t>函数</a:t>
            </a:r>
            <a:endParaRPr lang="zh-CN" altLang="en-US" sz="1865" kern="0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pic>
        <p:nvPicPr>
          <p:cNvPr id="3" name="图片 2" descr="makemap函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27" y="176107"/>
            <a:ext cx="5257800" cy="6497320"/>
          </a:xfrm>
          <a:prstGeom prst="rect">
            <a:avLst/>
          </a:prstGeom>
        </p:spPr>
      </p:pic>
      <p:pic>
        <p:nvPicPr>
          <p:cNvPr id="2" name="图片 1" descr="没有包围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" y="920327"/>
            <a:ext cx="5757333" cy="4135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020-09-05 20:07:16.898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505" y="567055"/>
            <a:ext cx="9833610" cy="5825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2754630" y="2153920"/>
            <a:ext cx="687006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en-US" altLang="zh-CN" sz="8000" b="1" i="1" dirty="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Thanks</a:t>
            </a:r>
            <a:r>
              <a:rPr lang="zh-CN" altLang="en-US" sz="8000" b="1" i="1" dirty="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～</a:t>
            </a:r>
            <a:endParaRPr lang="zh-CN" altLang="en-US" sz="8000" b="1" i="1" dirty="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sp>
        <p:nvSpPr>
          <p:cNvPr id="2" name="矩形: 圆角 9"/>
          <p:cNvSpPr/>
          <p:nvPr userDrawn="1"/>
        </p:nvSpPr>
        <p:spPr>
          <a:xfrm>
            <a:off x="4153535" y="4571365"/>
            <a:ext cx="4072255" cy="944880"/>
          </a:xfrm>
          <a:prstGeom prst="roundRect">
            <a:avLst>
              <a:gd name="adj" fmla="val 50000"/>
            </a:avLst>
          </a:prstGeom>
          <a:solidFill>
            <a:srgbClr val="DEF0F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69BF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汇报人：白子豪、刘禹辰、杨楚萌</a:t>
            </a:r>
            <a:endParaRPr lang="zh-CN" altLang="en-US" dirty="0">
              <a:solidFill>
                <a:srgbClr val="69BFD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 userDrawn="1"/>
        </p:nvSpPr>
        <p:spPr>
          <a:xfrm>
            <a:off x="4180840" y="2411095"/>
            <a:ext cx="1948180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11500" dirty="0">
                <a:solidFill>
                  <a:srgbClr val="B7E2EE"/>
                </a:solidFill>
                <a:latin typeface="汉仪长宋简" charset="-122"/>
                <a:ea typeface="汉仪长宋简" charset="-122"/>
                <a:sym typeface="+mn-ea"/>
              </a:rPr>
              <a:t>0</a:t>
            </a:r>
            <a:r>
              <a:rPr lang="en-US" altLang="zh-CN" sz="11500" dirty="0">
                <a:solidFill>
                  <a:srgbClr val="69BFDB"/>
                </a:solidFill>
                <a:latin typeface="汉仪长宋简" charset="-122"/>
                <a:ea typeface="汉仪长宋简" charset="-122"/>
                <a:sym typeface="+mn-ea"/>
              </a:rPr>
              <a:t>1</a:t>
            </a:r>
            <a:endParaRPr lang="en-US" altLang="zh-CN" sz="11500" dirty="0">
              <a:solidFill>
                <a:srgbClr val="69BFDB"/>
              </a:solidFill>
              <a:latin typeface="汉仪长宋简" charset="-122"/>
              <a:ea typeface="汉仪长宋简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070" y="3039745"/>
            <a:ext cx="570738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00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Problem Statement</a:t>
            </a:r>
            <a:endParaRPr lang="en-US" altLang="zh-CN" sz="400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22695" y="3787775"/>
            <a:ext cx="4038600" cy="0"/>
          </a:xfrm>
          <a:prstGeom prst="line">
            <a:avLst/>
          </a:prstGeom>
          <a:ln w="34925">
            <a:solidFill>
              <a:srgbClr val="69B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任意多边形 3"/>
          <p:cNvSpPr/>
          <p:nvPr/>
        </p:nvSpPr>
        <p:spPr>
          <a:xfrm>
            <a:off x="2058670" y="2155190"/>
            <a:ext cx="2056130" cy="142557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3238" h="2245">
                <a:moveTo>
                  <a:pt x="561" y="0"/>
                </a:moveTo>
                <a:lnTo>
                  <a:pt x="1571" y="0"/>
                </a:lnTo>
                <a:lnTo>
                  <a:pt x="1777" y="411"/>
                </a:lnTo>
                <a:lnTo>
                  <a:pt x="1982" y="0"/>
                </a:lnTo>
                <a:lnTo>
                  <a:pt x="3238" y="0"/>
                </a:lnTo>
                <a:lnTo>
                  <a:pt x="2677" y="2245"/>
                </a:lnTo>
                <a:lnTo>
                  <a:pt x="0" y="2245"/>
                </a:lnTo>
                <a:lnTo>
                  <a:pt x="561" y="0"/>
                </a:lnTo>
                <a:close/>
              </a:path>
            </a:pathLst>
          </a:custGeom>
          <a:blipFill rotWithShape="1">
            <a:blip r:embed="rId1"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179695" y="2155190"/>
            <a:ext cx="2056130" cy="142557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3238" h="2245">
                <a:moveTo>
                  <a:pt x="561" y="0"/>
                </a:moveTo>
                <a:lnTo>
                  <a:pt x="1452" y="0"/>
                </a:lnTo>
                <a:lnTo>
                  <a:pt x="1658" y="411"/>
                </a:lnTo>
                <a:lnTo>
                  <a:pt x="1863" y="0"/>
                </a:lnTo>
                <a:lnTo>
                  <a:pt x="3238" y="0"/>
                </a:lnTo>
                <a:lnTo>
                  <a:pt x="2677" y="2245"/>
                </a:lnTo>
                <a:lnTo>
                  <a:pt x="0" y="2245"/>
                </a:lnTo>
                <a:lnTo>
                  <a:pt x="561" y="0"/>
                </a:lnTo>
                <a:close/>
              </a:path>
            </a:pathLst>
          </a:custGeom>
          <a:blipFill rotWithShape="1">
            <a:blip r:embed="rId1"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477885" y="2155190"/>
            <a:ext cx="2056130" cy="142557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3238" h="2245">
                <a:moveTo>
                  <a:pt x="561" y="0"/>
                </a:moveTo>
                <a:lnTo>
                  <a:pt x="1453" y="0"/>
                </a:lnTo>
                <a:lnTo>
                  <a:pt x="1659" y="411"/>
                </a:lnTo>
                <a:lnTo>
                  <a:pt x="1864" y="0"/>
                </a:lnTo>
                <a:lnTo>
                  <a:pt x="3238" y="0"/>
                </a:lnTo>
                <a:lnTo>
                  <a:pt x="2677" y="2245"/>
                </a:lnTo>
                <a:lnTo>
                  <a:pt x="0" y="2245"/>
                </a:lnTo>
                <a:lnTo>
                  <a:pt x="561" y="0"/>
                </a:lnTo>
                <a:close/>
              </a:path>
            </a:pathLst>
          </a:custGeom>
          <a:blipFill rotWithShape="1">
            <a:blip r:embed="rId1"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3923030" y="2148840"/>
            <a:ext cx="866775" cy="3132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199630" y="2148840"/>
            <a:ext cx="866775" cy="3132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21540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40" y="2580005"/>
            <a:ext cx="525780" cy="525780"/>
          </a:xfrm>
          <a:prstGeom prst="rect">
            <a:avLst/>
          </a:prstGeom>
        </p:spPr>
      </p:pic>
      <p:pic>
        <p:nvPicPr>
          <p:cNvPr id="17" name="图片 16" descr="21540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65" y="2599690"/>
            <a:ext cx="619760" cy="619760"/>
          </a:xfrm>
          <a:prstGeom prst="rect">
            <a:avLst/>
          </a:prstGeom>
        </p:spPr>
      </p:pic>
      <p:pic>
        <p:nvPicPr>
          <p:cNvPr id="15" name="图片 14" descr="215402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5" y="2667000"/>
            <a:ext cx="533400" cy="533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68475" y="4224655"/>
            <a:ext cx="20472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ExtraLight" charset="-122"/>
                <a:ea typeface="思源黑体 CN ExtraLight" charset="-122"/>
                <a:sym typeface="+mn-ea"/>
              </a:rPr>
              <a:t>唐班锻炼少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ExtraLight" charset="-122"/>
              <a:ea typeface="思源黑体 CN ExtraLight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35525" y="4224655"/>
            <a:ext cx="20472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ExtraLight" charset="-122"/>
                <a:ea typeface="思源黑体 CN ExtraLight" charset="-122"/>
                <a:sym typeface="+mn-ea"/>
              </a:rPr>
              <a:t>唐班懒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ExtraLight" charset="-122"/>
              <a:ea typeface="思源黑体 CN ExtraLight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83575" y="4224655"/>
            <a:ext cx="2047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ExtraLight" charset="-122"/>
                <a:ea typeface="思源黑体 CN ExtraLight" charset="-122"/>
                <a:sym typeface="+mn-ea"/>
              </a:rPr>
              <a:t>唐班不愿意花费学习时间去锻炼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ExtraLight" charset="-122"/>
              <a:ea typeface="思源黑体 CN ExtraLight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 userDrawn="1"/>
        </p:nvSpPr>
        <p:spPr>
          <a:xfrm>
            <a:off x="4180840" y="2411095"/>
            <a:ext cx="1948180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11500" dirty="0">
                <a:solidFill>
                  <a:srgbClr val="B7E2EE"/>
                </a:solidFill>
                <a:latin typeface="汉仪长宋简" charset="-122"/>
                <a:ea typeface="汉仪长宋简" charset="-122"/>
                <a:sym typeface="+mn-ea"/>
              </a:rPr>
              <a:t>02</a:t>
            </a:r>
            <a:endParaRPr lang="en-US" altLang="zh-CN" sz="11500" dirty="0">
              <a:solidFill>
                <a:srgbClr val="69BFDB"/>
              </a:solidFill>
              <a:latin typeface="汉仪长宋简" charset="-122"/>
              <a:ea typeface="汉仪长宋简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070" y="3039745"/>
            <a:ext cx="39198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00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Test</a:t>
            </a:r>
            <a:endParaRPr lang="en-US" altLang="zh-CN" sz="400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22695" y="3787775"/>
            <a:ext cx="4038600" cy="0"/>
          </a:xfrm>
          <a:prstGeom prst="line">
            <a:avLst/>
          </a:prstGeom>
          <a:ln w="34925">
            <a:solidFill>
              <a:srgbClr val="69B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 userDrawn="1"/>
        </p:nvSpPr>
        <p:spPr>
          <a:xfrm>
            <a:off x="4180840" y="2411095"/>
            <a:ext cx="1948180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11500" dirty="0">
                <a:solidFill>
                  <a:srgbClr val="B7E2EE"/>
                </a:solidFill>
                <a:latin typeface="汉仪长宋简" charset="-122"/>
                <a:ea typeface="汉仪长宋简" charset="-122"/>
                <a:sym typeface="+mn-ea"/>
              </a:rPr>
              <a:t>03</a:t>
            </a:r>
            <a:endParaRPr lang="en-US" altLang="zh-CN" sz="11500" dirty="0">
              <a:solidFill>
                <a:srgbClr val="69BFDB"/>
              </a:solidFill>
              <a:latin typeface="汉仪长宋简" charset="-122"/>
              <a:ea typeface="汉仪长宋简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070" y="3039745"/>
            <a:ext cx="39198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00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Analysis</a:t>
            </a:r>
            <a:endParaRPr lang="en-US" altLang="zh-CN" sz="400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22695" y="3787775"/>
            <a:ext cx="4038600" cy="0"/>
          </a:xfrm>
          <a:prstGeom prst="line">
            <a:avLst/>
          </a:prstGeom>
          <a:ln w="34925">
            <a:solidFill>
              <a:srgbClr val="69B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20-09-06 09:42:04.313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230" y="581660"/>
            <a:ext cx="8510905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020-09-06 10:01:03.862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864235"/>
            <a:ext cx="11812270" cy="5129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 userDrawn="1"/>
        </p:nvSpPr>
        <p:spPr>
          <a:xfrm>
            <a:off x="4180840" y="2411095"/>
            <a:ext cx="1948180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dist">
              <a:buClrTx/>
              <a:buSzTx/>
              <a:buFontTx/>
            </a:pPr>
            <a:r>
              <a:rPr lang="en-US" altLang="zh-CN" sz="11500" dirty="0">
                <a:solidFill>
                  <a:srgbClr val="B7E2EE"/>
                </a:solidFill>
                <a:latin typeface="汉仪长宋简" charset="-122"/>
                <a:ea typeface="汉仪长宋简" charset="-122"/>
                <a:sym typeface="+mn-ea"/>
              </a:rPr>
              <a:t>04</a:t>
            </a:r>
            <a:endParaRPr lang="en-US" altLang="zh-CN" sz="11500" dirty="0">
              <a:solidFill>
                <a:srgbClr val="69BFDB"/>
              </a:solidFill>
              <a:latin typeface="汉仪长宋简" charset="-122"/>
              <a:ea typeface="汉仪长宋简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75070" y="3039745"/>
            <a:ext cx="39198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000">
                <a:solidFill>
                  <a:srgbClr val="69BFDB"/>
                </a:solidFill>
                <a:latin typeface="汉仪长宋简" charset="-122"/>
                <a:ea typeface="汉仪长宋简" charset="-122"/>
              </a:rPr>
              <a:t>Group Division</a:t>
            </a:r>
            <a:endParaRPr lang="en-US" altLang="zh-CN" sz="4000">
              <a:solidFill>
                <a:srgbClr val="69BFDB"/>
              </a:solidFill>
              <a:latin typeface="汉仪长宋简" charset="-122"/>
              <a:ea typeface="汉仪长宋简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22695" y="3787775"/>
            <a:ext cx="4038600" cy="0"/>
          </a:xfrm>
          <a:prstGeom prst="line">
            <a:avLst/>
          </a:prstGeom>
          <a:ln w="34925">
            <a:solidFill>
              <a:srgbClr val="69B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KSO_WM_UNIT_PLACING_PICTURE_USER_VIEWPORT" val="{&quot;height&quot;:6006,&quot;width&quot;:8829}"/>
</p:tagLst>
</file>

<file path=ppt/tags/tag118.xml><?xml version="1.0" encoding="utf-8"?>
<p:tagLst xmlns:p="http://schemas.openxmlformats.org/presentationml/2006/main">
  <p:tag name="KSO_WM_UNIT_PLACING_PICTURE_USER_VIEWPORT" val="{&quot;height&quot;:3702,&quot;width&quot;:5948}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9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1189</Words>
  <Application>WPS 演示</Application>
  <PresentationFormat>宽屏</PresentationFormat>
  <Paragraphs>156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楷体</vt:lpstr>
      <vt:lpstr>汉仪长宋简</vt:lpstr>
      <vt:lpstr>华文行楷</vt:lpstr>
      <vt:lpstr>思源黑体 CN ExtraLight</vt:lpstr>
      <vt:lpstr>黑体</vt:lpstr>
      <vt:lpstr>Calibri Light</vt:lpstr>
      <vt:lpstr>Arial Unicode MS</vt:lpstr>
      <vt:lpstr>Calibri</vt:lpstr>
      <vt:lpstr>思源黑体 CN Medium</vt:lpstr>
      <vt:lpstr>Gill Sans</vt:lpstr>
      <vt:lpstr>Segoe Print</vt:lpstr>
      <vt:lpstr>webwppDefTheme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楚萌</dc:creator>
  <cp:lastModifiedBy>N-（1-萘基）乙二胺盐酸盐</cp:lastModifiedBy>
  <cp:revision>7</cp:revision>
  <dcterms:created xsi:type="dcterms:W3CDTF">2020-09-06T04:11:00Z</dcterms:created>
  <dcterms:modified xsi:type="dcterms:W3CDTF">2020-09-10T15:02:41Z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2052-11.1.0.9926</vt:lpwstr>
  </property>
</Properties>
</file>